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5"/>
  </p:notesMasterIdLst>
  <p:sldIdLst>
    <p:sldId id="256" r:id="rId2"/>
    <p:sldId id="258" r:id="rId3"/>
    <p:sldId id="290" r:id="rId4"/>
    <p:sldId id="292" r:id="rId5"/>
    <p:sldId id="294" r:id="rId6"/>
    <p:sldId id="293" r:id="rId7"/>
    <p:sldId id="291" r:id="rId8"/>
    <p:sldId id="295" r:id="rId9"/>
    <p:sldId id="276" r:id="rId10"/>
    <p:sldId id="278" r:id="rId11"/>
    <p:sldId id="297" r:id="rId12"/>
    <p:sldId id="289" r:id="rId13"/>
    <p:sldId id="296"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Consolas" panose="020B0609020204030204" pitchFamily="49" charset="0"/>
      <p:regular r:id="rId20"/>
      <p:bold r:id="rId21"/>
      <p:italic r:id="rId22"/>
      <p:boldItalic r:id="rId23"/>
    </p:embeddedFont>
    <p:embeddedFont>
      <p:font typeface="Fira Sans Extra Condensed Medium" panose="020B0604020202020204" charset="0"/>
      <p:regular r:id="rId24"/>
      <p:bold r:id="rId25"/>
      <p:italic r:id="rId26"/>
      <p:boldItalic r:id="rId27"/>
    </p:embeddedFont>
    <p:embeddedFont>
      <p:font typeface="Inter" panose="020B0604020202020204" charset="0"/>
      <p:regular r:id="rId28"/>
      <p:bold r:id="rId29"/>
    </p:embeddedFont>
    <p:embeddedFont>
      <p:font typeface="Montserrat" panose="00000500000000000000" pitchFamily="2" charset="0"/>
      <p:regular r:id="rId30"/>
      <p:bold r:id="rId31"/>
      <p:italic r:id="rId32"/>
      <p:boldItalic r:id="rId33"/>
    </p:embeddedFont>
    <p:embeddedFont>
      <p:font typeface="Montserrat SemiBold" panose="000007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E88723D-CA36-4F41-9C67-3C5A9875907B}">
  <a:tblStyle styleId="{2E88723D-CA36-4F41-9C67-3C5A9875907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84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font" Target="fonts/font1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9469d1f4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9469d1f4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9469d1f4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9469d1f4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2932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9469d1f4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9469d1f4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8228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9469d1f4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9469d1f4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1722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9469d1f4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9469d1f4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9601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a9fa940987_1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a9fa940987_1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9fa940987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9fa940987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9fa940987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9fa940987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2938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43858" y="1172225"/>
            <a:ext cx="6770700" cy="20526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43852" y="3261775"/>
            <a:ext cx="6770700" cy="557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6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0"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713225" y="544075"/>
            <a:ext cx="4264800" cy="1541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3800" b="1">
                <a:solidFill>
                  <a:schemeClr val="accent1"/>
                </a:solidFill>
                <a:latin typeface="Inter"/>
                <a:ea typeface="Inter"/>
                <a:cs typeface="Inter"/>
                <a:sym typeface="Inter"/>
              </a:defRPr>
            </a:lvl1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a:spcBef>
                <a:spcPts val="0"/>
              </a:spcBef>
              <a:spcAft>
                <a:spcPts val="0"/>
              </a:spcAft>
              <a:buSzPts val="2800"/>
              <a:buFont typeface="Montserrat"/>
              <a:buNone/>
              <a:defRPr>
                <a:latin typeface="Montserrat"/>
                <a:ea typeface="Montserrat"/>
                <a:cs typeface="Montserrat"/>
                <a:sym typeface="Montserrat"/>
              </a:defRPr>
            </a:lvl2pPr>
            <a:lvl3pPr lvl="2">
              <a:spcBef>
                <a:spcPts val="0"/>
              </a:spcBef>
              <a:spcAft>
                <a:spcPts val="0"/>
              </a:spcAft>
              <a:buSzPts val="2800"/>
              <a:buFont typeface="Montserrat"/>
              <a:buNone/>
              <a:defRPr>
                <a:latin typeface="Montserrat"/>
                <a:ea typeface="Montserrat"/>
                <a:cs typeface="Montserrat"/>
                <a:sym typeface="Montserrat"/>
              </a:defRPr>
            </a:lvl3pPr>
            <a:lvl4pPr lvl="3">
              <a:spcBef>
                <a:spcPts val="0"/>
              </a:spcBef>
              <a:spcAft>
                <a:spcPts val="0"/>
              </a:spcAft>
              <a:buSzPts val="2800"/>
              <a:buFont typeface="Montserrat"/>
              <a:buNone/>
              <a:defRPr>
                <a:latin typeface="Montserrat"/>
                <a:ea typeface="Montserrat"/>
                <a:cs typeface="Montserrat"/>
                <a:sym typeface="Montserrat"/>
              </a:defRPr>
            </a:lvl4pPr>
            <a:lvl5pPr lvl="4">
              <a:spcBef>
                <a:spcPts val="0"/>
              </a:spcBef>
              <a:spcAft>
                <a:spcPts val="0"/>
              </a:spcAft>
              <a:buSzPts val="2800"/>
              <a:buFont typeface="Montserrat"/>
              <a:buNone/>
              <a:defRPr>
                <a:latin typeface="Montserrat"/>
                <a:ea typeface="Montserrat"/>
                <a:cs typeface="Montserrat"/>
                <a:sym typeface="Montserrat"/>
              </a:defRPr>
            </a:lvl5pPr>
            <a:lvl6pPr lvl="5">
              <a:spcBef>
                <a:spcPts val="0"/>
              </a:spcBef>
              <a:spcAft>
                <a:spcPts val="0"/>
              </a:spcAft>
              <a:buSzPts val="2800"/>
              <a:buFont typeface="Montserrat"/>
              <a:buNone/>
              <a:defRPr>
                <a:latin typeface="Montserrat"/>
                <a:ea typeface="Montserrat"/>
                <a:cs typeface="Montserrat"/>
                <a:sym typeface="Montserrat"/>
              </a:defRPr>
            </a:lvl6pPr>
            <a:lvl7pPr lvl="6">
              <a:spcBef>
                <a:spcPts val="0"/>
              </a:spcBef>
              <a:spcAft>
                <a:spcPts val="0"/>
              </a:spcAft>
              <a:buSzPts val="2800"/>
              <a:buFont typeface="Montserrat"/>
              <a:buNone/>
              <a:defRPr>
                <a:latin typeface="Montserrat"/>
                <a:ea typeface="Montserrat"/>
                <a:cs typeface="Montserrat"/>
                <a:sym typeface="Montserrat"/>
              </a:defRPr>
            </a:lvl7pPr>
            <a:lvl8pPr lvl="7">
              <a:spcBef>
                <a:spcPts val="0"/>
              </a:spcBef>
              <a:spcAft>
                <a:spcPts val="0"/>
              </a:spcAft>
              <a:buSzPts val="2800"/>
              <a:buFont typeface="Montserrat"/>
              <a:buNone/>
              <a:defRPr>
                <a:latin typeface="Montserrat"/>
                <a:ea typeface="Montserrat"/>
                <a:cs typeface="Montserrat"/>
                <a:sym typeface="Montserrat"/>
              </a:defRPr>
            </a:lvl8pPr>
            <a:lvl9pPr lvl="8">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63" name="Google Shape;63;p14"/>
          <p:cNvSpPr txBox="1">
            <a:spLocks noGrp="1"/>
          </p:cNvSpPr>
          <p:nvPr>
            <p:ph type="ctrTitle" idx="2"/>
          </p:nvPr>
        </p:nvSpPr>
        <p:spPr>
          <a:xfrm>
            <a:off x="2310350" y="1446813"/>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64" name="Google Shape;64;p14"/>
          <p:cNvSpPr txBox="1">
            <a:spLocks noGrp="1"/>
          </p:cNvSpPr>
          <p:nvPr>
            <p:ph type="title" idx="3" hasCustomPrompt="1"/>
          </p:nvPr>
        </p:nvSpPr>
        <p:spPr>
          <a:xfrm>
            <a:off x="717800" y="1521025"/>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a:spLocks noGrp="1"/>
          </p:cNvSpPr>
          <p:nvPr>
            <p:ph type="subTitle" idx="1"/>
          </p:nvPr>
        </p:nvSpPr>
        <p:spPr>
          <a:xfrm>
            <a:off x="2310350" y="185887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66" name="Google Shape;66;p14"/>
          <p:cNvSpPr txBox="1">
            <a:spLocks noGrp="1"/>
          </p:cNvSpPr>
          <p:nvPr>
            <p:ph type="ctrTitle" idx="4"/>
          </p:nvPr>
        </p:nvSpPr>
        <p:spPr>
          <a:xfrm>
            <a:off x="6233050" y="1446813"/>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67" name="Google Shape;67;p14"/>
          <p:cNvSpPr txBox="1">
            <a:spLocks noGrp="1"/>
          </p:cNvSpPr>
          <p:nvPr>
            <p:ph type="title" idx="5" hasCustomPrompt="1"/>
          </p:nvPr>
        </p:nvSpPr>
        <p:spPr>
          <a:xfrm>
            <a:off x="4686400" y="1521025"/>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8" name="Google Shape;68;p14"/>
          <p:cNvSpPr txBox="1">
            <a:spLocks noGrp="1"/>
          </p:cNvSpPr>
          <p:nvPr>
            <p:ph type="subTitle" idx="6"/>
          </p:nvPr>
        </p:nvSpPr>
        <p:spPr>
          <a:xfrm>
            <a:off x="6275800" y="1858878"/>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69" name="Google Shape;69;p14"/>
          <p:cNvSpPr txBox="1">
            <a:spLocks noGrp="1"/>
          </p:cNvSpPr>
          <p:nvPr>
            <p:ph type="ctrTitle" idx="7"/>
          </p:nvPr>
        </p:nvSpPr>
        <p:spPr>
          <a:xfrm>
            <a:off x="2310350" y="2868777"/>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70" name="Google Shape;70;p14"/>
          <p:cNvSpPr txBox="1">
            <a:spLocks noGrp="1"/>
          </p:cNvSpPr>
          <p:nvPr>
            <p:ph type="title" idx="8" hasCustomPrompt="1"/>
          </p:nvPr>
        </p:nvSpPr>
        <p:spPr>
          <a:xfrm>
            <a:off x="717800" y="2960450"/>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1" name="Google Shape;71;p14"/>
          <p:cNvSpPr txBox="1">
            <a:spLocks noGrp="1"/>
          </p:cNvSpPr>
          <p:nvPr>
            <p:ph type="subTitle" idx="9"/>
          </p:nvPr>
        </p:nvSpPr>
        <p:spPr>
          <a:xfrm>
            <a:off x="2310350" y="329832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72" name="Google Shape;72;p14"/>
          <p:cNvSpPr txBox="1">
            <a:spLocks noGrp="1"/>
          </p:cNvSpPr>
          <p:nvPr>
            <p:ph type="ctrTitle" idx="13"/>
          </p:nvPr>
        </p:nvSpPr>
        <p:spPr>
          <a:xfrm>
            <a:off x="6275650" y="286877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73" name="Google Shape;73;p14"/>
          <p:cNvSpPr txBox="1">
            <a:spLocks noGrp="1"/>
          </p:cNvSpPr>
          <p:nvPr>
            <p:ph type="title" idx="14" hasCustomPrompt="1"/>
          </p:nvPr>
        </p:nvSpPr>
        <p:spPr>
          <a:xfrm>
            <a:off x="4686400" y="2960450"/>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4" name="Google Shape;74;p14"/>
          <p:cNvSpPr txBox="1">
            <a:spLocks noGrp="1"/>
          </p:cNvSpPr>
          <p:nvPr>
            <p:ph type="subTitle" idx="15"/>
          </p:nvPr>
        </p:nvSpPr>
        <p:spPr>
          <a:xfrm>
            <a:off x="6275800" y="329832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75" name="Google Shape;75;p14"/>
          <p:cNvSpPr/>
          <p:nvPr/>
        </p:nvSpPr>
        <p:spPr>
          <a:xfrm>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p:nvPr/>
        </p:nvSpPr>
        <p:spPr>
          <a:xfrm>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2">
  <p:cSld name="CUSTOM_10">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3730075" y="1631700"/>
            <a:ext cx="4700700" cy="1090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1"/>
              </a:buClr>
              <a:buSzPts val="2800"/>
              <a:buNone/>
              <a:defRPr sz="30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3" name="Google Shape;133;p21"/>
          <p:cNvSpPr txBox="1">
            <a:spLocks noGrp="1"/>
          </p:cNvSpPr>
          <p:nvPr>
            <p:ph type="subTitle" idx="1"/>
          </p:nvPr>
        </p:nvSpPr>
        <p:spPr>
          <a:xfrm>
            <a:off x="3730075" y="2726700"/>
            <a:ext cx="4700700" cy="861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 name="Google Shape;134;p21"/>
          <p:cNvSpPr/>
          <p:nvPr/>
        </p:nvSpPr>
        <p:spPr>
          <a:xfrm rot="10800000" flipH="1">
            <a:off x="2110925" y="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rot="10800000" flipH="1">
            <a:off x="0" y="257175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6" r:id="rId2"/>
    <p:sldLayoutId id="2147483658" r:id="rId3"/>
    <p:sldLayoutId id="2147483660" r:id="rId4"/>
    <p:sldLayoutId id="214748366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https://pixabay.com/en/thank-you-text-message-note-394180/" TargetMode="External"/><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4"/>
        <p:cNvGrpSpPr/>
        <p:nvPr/>
      </p:nvGrpSpPr>
      <p:grpSpPr>
        <a:xfrm>
          <a:off x="0" y="0"/>
          <a:ext cx="0" cy="0"/>
          <a:chOff x="0" y="0"/>
          <a:chExt cx="0" cy="0"/>
        </a:xfrm>
      </p:grpSpPr>
      <p:sp>
        <p:nvSpPr>
          <p:cNvPr id="185" name="Google Shape;185;p30"/>
          <p:cNvSpPr txBox="1">
            <a:spLocks noGrp="1"/>
          </p:cNvSpPr>
          <p:nvPr>
            <p:ph type="ctrTitle"/>
          </p:nvPr>
        </p:nvSpPr>
        <p:spPr>
          <a:xfrm>
            <a:off x="1000462" y="226583"/>
            <a:ext cx="7616414" cy="234516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4000" dirty="0">
                <a:solidFill>
                  <a:schemeClr val="accent1"/>
                </a:solidFill>
              </a:rPr>
              <a:t>INTELLIGENT MANHOLE MONITORING SYSTEM USING DATA MINING</a:t>
            </a:r>
          </a:p>
        </p:txBody>
      </p:sp>
      <p:sp>
        <p:nvSpPr>
          <p:cNvPr id="186" name="Google Shape;186;p30"/>
          <p:cNvSpPr txBox="1">
            <a:spLocks noGrp="1"/>
          </p:cNvSpPr>
          <p:nvPr>
            <p:ph type="subTitle" idx="1"/>
          </p:nvPr>
        </p:nvSpPr>
        <p:spPr>
          <a:xfrm>
            <a:off x="4711849" y="3871880"/>
            <a:ext cx="3702703" cy="646331"/>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pt-BR" sz="1800" b="1" dirty="0">
                <a:solidFill>
                  <a:schemeClr val="bg2">
                    <a:lumMod val="75000"/>
                  </a:schemeClr>
                </a:solidFill>
                <a:latin typeface="Calibri" panose="020F0502020204030204" pitchFamily="34" charset="0"/>
                <a:ea typeface="Calibri" panose="020F0502020204030204" pitchFamily="34" charset="0"/>
                <a:cs typeface="Calibri" panose="020F0502020204030204" pitchFamily="34" charset="0"/>
              </a:rPr>
              <a:t>I. SATHIYA PRIYA  - 911719104060</a:t>
            </a:r>
          </a:p>
          <a:p>
            <a:pPr marL="0" lvl="0" indent="0" algn="r" rtl="0">
              <a:spcBef>
                <a:spcPts val="0"/>
              </a:spcBef>
              <a:spcAft>
                <a:spcPts val="0"/>
              </a:spcAft>
              <a:buNone/>
            </a:pPr>
            <a:r>
              <a:rPr lang="pt-BR" sz="1800" b="1" dirty="0">
                <a:solidFill>
                  <a:schemeClr val="bg2">
                    <a:lumMod val="75000"/>
                  </a:schemeClr>
                </a:solidFill>
                <a:latin typeface="Calibri" panose="020F0502020204030204" pitchFamily="34" charset="0"/>
                <a:ea typeface="Calibri" panose="020F0502020204030204" pitchFamily="34" charset="0"/>
                <a:cs typeface="Calibri" panose="020F0502020204030204" pitchFamily="34" charset="0"/>
              </a:rPr>
              <a:t> A. REEMA HAJRA  - 911719104056</a:t>
            </a:r>
          </a:p>
          <a:p>
            <a:pPr marL="0" lvl="0" indent="0" algn="r" rtl="0">
              <a:spcBef>
                <a:spcPts val="0"/>
              </a:spcBef>
              <a:spcAft>
                <a:spcPts val="0"/>
              </a:spcAft>
              <a:buNone/>
            </a:pPr>
            <a:r>
              <a:rPr lang="pt-BR" sz="1800" b="1" dirty="0">
                <a:solidFill>
                  <a:schemeClr val="bg2">
                    <a:lumMod val="75000"/>
                  </a:schemeClr>
                </a:solidFill>
                <a:latin typeface="Calibri" panose="020F0502020204030204" pitchFamily="34" charset="0"/>
                <a:ea typeface="Calibri" panose="020F0502020204030204" pitchFamily="34" charset="0"/>
                <a:cs typeface="Calibri" panose="020F0502020204030204" pitchFamily="34" charset="0"/>
              </a:rPr>
              <a:t>M. SELCIA  - 911719104062</a:t>
            </a:r>
          </a:p>
        </p:txBody>
      </p:sp>
      <p:sp>
        <p:nvSpPr>
          <p:cNvPr id="2" name="TextBox 1">
            <a:extLst>
              <a:ext uri="{FF2B5EF4-FFF2-40B4-BE49-F238E27FC236}">
                <a16:creationId xmlns:a16="http://schemas.microsoft.com/office/drawing/2014/main" id="{D1835A38-A12D-EB14-F504-B02276338980}"/>
              </a:ext>
            </a:extLst>
          </p:cNvPr>
          <p:cNvSpPr txBox="1"/>
          <p:nvPr/>
        </p:nvSpPr>
        <p:spPr>
          <a:xfrm flipH="1">
            <a:off x="5475640" y="3282870"/>
            <a:ext cx="2357997" cy="307777"/>
          </a:xfrm>
          <a:prstGeom prst="rect">
            <a:avLst/>
          </a:prstGeom>
          <a:noFill/>
        </p:spPr>
        <p:txBody>
          <a:bodyPr wrap="square" rtlCol="0">
            <a:spAutoFit/>
          </a:bodyPr>
          <a:lstStyle/>
          <a:p>
            <a:pPr algn="ctr"/>
            <a:r>
              <a:rPr lang="pt-BR" b="1" dirty="0">
                <a:solidFill>
                  <a:schemeClr val="accent1">
                    <a:lumMod val="50000"/>
                  </a:schemeClr>
                </a:solidFill>
                <a:latin typeface="Montserrat SemiBold" panose="00000700000000000000" pitchFamily="2" charset="0"/>
                <a:cs typeface="Mongolian Baiti" panose="03000500000000000000" pitchFamily="66" charset="0"/>
              </a:rPr>
              <a:t>TEAM MEMBERS :</a:t>
            </a:r>
            <a:endParaRPr lang="en-IN" dirty="0">
              <a:solidFill>
                <a:schemeClr val="accent1">
                  <a:lumMod val="50000"/>
                </a:schemeClr>
              </a:solidFill>
              <a:latin typeface="Montserrat SemiBold" panose="00000700000000000000" pitchFamily="2" charset="0"/>
            </a:endParaRPr>
          </a:p>
        </p:txBody>
      </p:sp>
      <p:sp>
        <p:nvSpPr>
          <p:cNvPr id="3" name="TextBox 2">
            <a:extLst>
              <a:ext uri="{FF2B5EF4-FFF2-40B4-BE49-F238E27FC236}">
                <a16:creationId xmlns:a16="http://schemas.microsoft.com/office/drawing/2014/main" id="{F50802E9-7980-AE32-A263-67314721ECEF}"/>
              </a:ext>
            </a:extLst>
          </p:cNvPr>
          <p:cNvSpPr txBox="1"/>
          <p:nvPr/>
        </p:nvSpPr>
        <p:spPr>
          <a:xfrm flipH="1">
            <a:off x="1000462" y="3282871"/>
            <a:ext cx="2357997" cy="307777"/>
          </a:xfrm>
          <a:prstGeom prst="rect">
            <a:avLst/>
          </a:prstGeom>
          <a:noFill/>
        </p:spPr>
        <p:txBody>
          <a:bodyPr wrap="square" rtlCol="0">
            <a:spAutoFit/>
          </a:bodyPr>
          <a:lstStyle/>
          <a:p>
            <a:pPr algn="ctr"/>
            <a:r>
              <a:rPr lang="pt-BR" b="1" dirty="0">
                <a:solidFill>
                  <a:schemeClr val="accent1">
                    <a:lumMod val="50000"/>
                  </a:schemeClr>
                </a:solidFill>
                <a:latin typeface="Montserrat SemiBold" panose="00000700000000000000" pitchFamily="2" charset="0"/>
                <a:cs typeface="Mongolian Baiti" panose="03000500000000000000" pitchFamily="66" charset="0"/>
              </a:rPr>
              <a:t>TEAM GUIDE :</a:t>
            </a:r>
            <a:endParaRPr lang="en-IN" dirty="0">
              <a:solidFill>
                <a:schemeClr val="accent1">
                  <a:lumMod val="50000"/>
                </a:schemeClr>
              </a:solidFill>
              <a:latin typeface="Montserrat SemiBold" panose="00000700000000000000" pitchFamily="2" charset="0"/>
            </a:endParaRPr>
          </a:p>
        </p:txBody>
      </p:sp>
      <p:sp>
        <p:nvSpPr>
          <p:cNvPr id="5" name="TextBox 4">
            <a:extLst>
              <a:ext uri="{FF2B5EF4-FFF2-40B4-BE49-F238E27FC236}">
                <a16:creationId xmlns:a16="http://schemas.microsoft.com/office/drawing/2014/main" id="{3C1DF6D1-CB46-F920-DA00-10DDE1B4C6E2}"/>
              </a:ext>
            </a:extLst>
          </p:cNvPr>
          <p:cNvSpPr txBox="1"/>
          <p:nvPr/>
        </p:nvSpPr>
        <p:spPr>
          <a:xfrm>
            <a:off x="645458" y="3894268"/>
            <a:ext cx="3435553" cy="646331"/>
          </a:xfrm>
          <a:prstGeom prst="rect">
            <a:avLst/>
          </a:prstGeom>
          <a:noFill/>
        </p:spPr>
        <p:txBody>
          <a:bodyPr wrap="square">
            <a:spAutoFit/>
          </a:bodyPr>
          <a:lstStyle/>
          <a:p>
            <a:pPr marL="0" lvl="0" indent="0" algn="ctr" rtl="0">
              <a:spcBef>
                <a:spcPts val="0"/>
              </a:spcBef>
              <a:spcAft>
                <a:spcPts val="0"/>
              </a:spcAft>
              <a:buNone/>
            </a:pPr>
            <a:r>
              <a:rPr lang="pt-BR" sz="1800" b="1" dirty="0">
                <a:solidFill>
                  <a:schemeClr val="bg2">
                    <a:lumMod val="75000"/>
                  </a:schemeClr>
                </a:solidFill>
                <a:latin typeface="Calibri" panose="020F0502020204030204" pitchFamily="34" charset="0"/>
                <a:ea typeface="Calibri" panose="020F0502020204030204" pitchFamily="34" charset="0"/>
                <a:cs typeface="Calibri" panose="020F0502020204030204" pitchFamily="34" charset="0"/>
              </a:rPr>
              <a:t>Mrs. D. ELAVARASI   M.E.,Ph.D*.,</a:t>
            </a:r>
          </a:p>
          <a:p>
            <a:pPr marL="0" lvl="0" indent="0" algn="ctr" rtl="0">
              <a:spcBef>
                <a:spcPts val="0"/>
              </a:spcBef>
              <a:spcAft>
                <a:spcPts val="0"/>
              </a:spcAft>
              <a:buNone/>
            </a:pPr>
            <a:r>
              <a:rPr lang="pt-BR" sz="1800" b="1" dirty="0">
                <a:solidFill>
                  <a:schemeClr val="bg2">
                    <a:lumMod val="75000"/>
                  </a:schemeClr>
                </a:solidFill>
                <a:latin typeface="Calibri" panose="020F0502020204030204" pitchFamily="34" charset="0"/>
                <a:ea typeface="Calibri" panose="020F0502020204030204" pitchFamily="34" charset="0"/>
                <a:cs typeface="Calibri" panose="020F0502020204030204" pitchFamily="34" charset="0"/>
              </a:rPr>
              <a:t>HEAD OF THE DEPARTMENT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52"/>
          <p:cNvSpPr txBox="1">
            <a:spLocks noGrp="1"/>
          </p:cNvSpPr>
          <p:nvPr>
            <p:ph type="title"/>
          </p:nvPr>
        </p:nvSpPr>
        <p:spPr>
          <a:xfrm>
            <a:off x="3730075" y="1631700"/>
            <a:ext cx="4700700" cy="1090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A picture always reinforces the concept</a:t>
            </a:r>
            <a:endParaRPr/>
          </a:p>
        </p:txBody>
      </p:sp>
      <p:sp>
        <p:nvSpPr>
          <p:cNvPr id="491" name="Google Shape;491;p52"/>
          <p:cNvSpPr txBox="1">
            <a:spLocks noGrp="1"/>
          </p:cNvSpPr>
          <p:nvPr>
            <p:ph type="subTitle" idx="1"/>
          </p:nvPr>
        </p:nvSpPr>
        <p:spPr>
          <a:xfrm>
            <a:off x="3730075" y="3324112"/>
            <a:ext cx="4700700" cy="87136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Images reveal large amounts of data, so remember: use an image instead of a long text</a:t>
            </a:r>
            <a:endParaRPr dirty="0"/>
          </a:p>
        </p:txBody>
      </p:sp>
      <p:pic>
        <p:nvPicPr>
          <p:cNvPr id="492" name="Google Shape;492;p52"/>
          <p:cNvPicPr preferRelativeResize="0"/>
          <p:nvPr/>
        </p:nvPicPr>
        <p:blipFill rotWithShape="1">
          <a:blip r:embed="rId3">
            <a:alphaModFix/>
          </a:blip>
          <a:srcRect l="10502" r="15379"/>
          <a:stretch/>
        </p:blipFill>
        <p:spPr>
          <a:xfrm>
            <a:off x="0" y="1075474"/>
            <a:ext cx="3327121" cy="299255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52"/>
          <p:cNvSpPr txBox="1">
            <a:spLocks noGrp="1"/>
          </p:cNvSpPr>
          <p:nvPr>
            <p:ph type="title"/>
          </p:nvPr>
        </p:nvSpPr>
        <p:spPr>
          <a:xfrm>
            <a:off x="3730075" y="1631700"/>
            <a:ext cx="4700700" cy="1090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A picture always reinforces the concept</a:t>
            </a:r>
            <a:endParaRPr/>
          </a:p>
        </p:txBody>
      </p:sp>
      <p:sp>
        <p:nvSpPr>
          <p:cNvPr id="491" name="Google Shape;491;p52"/>
          <p:cNvSpPr txBox="1">
            <a:spLocks noGrp="1"/>
          </p:cNvSpPr>
          <p:nvPr>
            <p:ph type="subTitle" idx="1"/>
          </p:nvPr>
        </p:nvSpPr>
        <p:spPr>
          <a:xfrm>
            <a:off x="3730075" y="2726700"/>
            <a:ext cx="4700700" cy="861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Images reveal large amounts of data, so remember: use an image instead of a long text</a:t>
            </a:r>
            <a:endParaRPr dirty="0"/>
          </a:p>
        </p:txBody>
      </p:sp>
      <p:pic>
        <p:nvPicPr>
          <p:cNvPr id="492" name="Google Shape;492;p52"/>
          <p:cNvPicPr preferRelativeResize="0"/>
          <p:nvPr/>
        </p:nvPicPr>
        <p:blipFill rotWithShape="1">
          <a:blip r:embed="rId3">
            <a:alphaModFix/>
          </a:blip>
          <a:srcRect l="10502" r="15379"/>
          <a:stretch/>
        </p:blipFill>
        <p:spPr>
          <a:xfrm>
            <a:off x="0" y="1075474"/>
            <a:ext cx="3327121" cy="2992554"/>
          </a:xfrm>
          <a:prstGeom prst="rect">
            <a:avLst/>
          </a:prstGeom>
          <a:noFill/>
          <a:ln>
            <a:noFill/>
          </a:ln>
        </p:spPr>
      </p:pic>
    </p:spTree>
    <p:extLst>
      <p:ext uri="{BB962C8B-B14F-4D97-AF65-F5344CB8AC3E}">
        <p14:creationId xmlns:p14="http://schemas.microsoft.com/office/powerpoint/2010/main" val="21296379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6803D7-354F-68D6-5DB9-FC997FD6BE1A}"/>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142999" y="237339"/>
            <a:ext cx="6570233" cy="4927676"/>
          </a:xfrm>
          <a:prstGeom prst="rect">
            <a:avLst/>
          </a:prstGeom>
        </p:spPr>
      </p:pic>
    </p:spTree>
    <p:extLst>
      <p:ext uri="{BB962C8B-B14F-4D97-AF65-F5344CB8AC3E}">
        <p14:creationId xmlns:p14="http://schemas.microsoft.com/office/powerpoint/2010/main" val="1737893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Google Shape;648;p62">
            <a:extLst>
              <a:ext uri="{FF2B5EF4-FFF2-40B4-BE49-F238E27FC236}">
                <a16:creationId xmlns:a16="http://schemas.microsoft.com/office/drawing/2014/main" id="{DA8E4A03-3C5F-2012-9A4D-743BDF032B75}"/>
              </a:ext>
            </a:extLst>
          </p:cNvPr>
          <p:cNvSpPr txBox="1">
            <a:spLocks/>
          </p:cNvSpPr>
          <p:nvPr/>
        </p:nvSpPr>
        <p:spPr>
          <a:xfrm>
            <a:off x="462579" y="1850315"/>
            <a:ext cx="8294146" cy="164592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7200" b="1" dirty="0">
                <a:solidFill>
                  <a:schemeClr val="bg2"/>
                </a:solidFill>
                <a:effectLst>
                  <a:outerShdw blurRad="38100" dist="38100" dir="2700000" algn="tl">
                    <a:srgbClr val="000000">
                      <a:alpha val="43137"/>
                    </a:srgbClr>
                  </a:outerShdw>
                </a:effectLst>
              </a:rPr>
              <a:t>THANK YOU !!!</a:t>
            </a:r>
          </a:p>
        </p:txBody>
      </p:sp>
    </p:spTree>
    <p:extLst>
      <p:ext uri="{BB962C8B-B14F-4D97-AF65-F5344CB8AC3E}">
        <p14:creationId xmlns:p14="http://schemas.microsoft.com/office/powerpoint/2010/main" val="833462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ABSTRACT</a:t>
            </a:r>
            <a:endParaRPr dirty="0"/>
          </a:p>
        </p:txBody>
      </p:sp>
      <p:sp>
        <p:nvSpPr>
          <p:cNvPr id="2" name="TextBox 1">
            <a:extLst>
              <a:ext uri="{FF2B5EF4-FFF2-40B4-BE49-F238E27FC236}">
                <a16:creationId xmlns:a16="http://schemas.microsoft.com/office/drawing/2014/main" id="{02D46EC2-DF8F-64DE-5B30-D8F30CA940EB}"/>
              </a:ext>
            </a:extLst>
          </p:cNvPr>
          <p:cNvSpPr txBox="1"/>
          <p:nvPr/>
        </p:nvSpPr>
        <p:spPr>
          <a:xfrm>
            <a:off x="742278" y="1376979"/>
            <a:ext cx="7908939" cy="2800767"/>
          </a:xfrm>
          <a:prstGeom prst="rect">
            <a:avLst/>
          </a:prstGeom>
          <a:noFill/>
        </p:spPr>
        <p:txBody>
          <a:bodyPr wrap="square" rtlCol="0">
            <a:spAutoFit/>
          </a:bodyPr>
          <a:lstStyle/>
          <a:p>
            <a:pPr algn="just"/>
            <a:r>
              <a:rPr lang="en-IN" sz="1800" dirty="0">
                <a:solidFill>
                  <a:srgbClr val="000000"/>
                </a:solidFill>
                <a:effectLst/>
                <a:latin typeface="Times New Roman" panose="02020603050405020304" pitchFamily="18" charset="0"/>
                <a:ea typeface="Times New Roman" panose="02020603050405020304" pitchFamily="18" charset="0"/>
              </a:rPr>
              <a:t>        Drainage is the framework or procedure by which water, sewage or different fluids are depleted from a spot and to keep up the best possible capacity of waste, its condition ought to be checked consistently. In any case, physically it is exceptionally hard to screen all regions that a human can't reach. This impacts the blockage of underground funnels and floods of water causing the medical issue. t additionally abstains from spreading of contamination because of mosquitoes and gives perfect and sound conditions just as controls the sickness, for example, jungle fever, dengue,  looseness of the bowels, and so forth. The framework diminishes the mishap brought about by an uncovered sewer vent.</a:t>
            </a:r>
          </a:p>
          <a:p>
            <a:pPr algn="just"/>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DETAILED DESIGN </a:t>
            </a:r>
            <a:endParaRPr dirty="0"/>
          </a:p>
        </p:txBody>
      </p:sp>
      <p:sp>
        <p:nvSpPr>
          <p:cNvPr id="3" name="TextBox 2">
            <a:extLst>
              <a:ext uri="{FF2B5EF4-FFF2-40B4-BE49-F238E27FC236}">
                <a16:creationId xmlns:a16="http://schemas.microsoft.com/office/drawing/2014/main" id="{8684B972-A379-4A7F-D352-3A9BC09F412A}"/>
              </a:ext>
            </a:extLst>
          </p:cNvPr>
          <p:cNvSpPr txBox="1"/>
          <p:nvPr/>
        </p:nvSpPr>
        <p:spPr>
          <a:xfrm>
            <a:off x="710006" y="1420009"/>
            <a:ext cx="7941212" cy="369332"/>
          </a:xfrm>
          <a:prstGeom prst="rect">
            <a:avLst/>
          </a:prstGeom>
          <a:noFill/>
        </p:spPr>
        <p:txBody>
          <a:bodyPr wrap="square" rtlCol="0">
            <a:spAutoFit/>
          </a:bodyPr>
          <a:lstStyle/>
          <a:p>
            <a:pPr algn="just"/>
            <a:r>
              <a:rPr lang="en-IN" sz="1800" dirty="0">
                <a:solidFill>
                  <a:srgbClr val="000000"/>
                </a:solidFill>
                <a:effectLst/>
                <a:latin typeface="Times New Roman" panose="02020603050405020304" pitchFamily="18" charset="0"/>
                <a:ea typeface="Times New Roman" panose="02020603050405020304" pitchFamily="18" charset="0"/>
              </a:rPr>
              <a:t>        SAMPLE</a:t>
            </a:r>
            <a:endParaRPr lang="en-IN" dirty="0"/>
          </a:p>
        </p:txBody>
      </p:sp>
    </p:spTree>
    <p:extLst>
      <p:ext uri="{BB962C8B-B14F-4D97-AF65-F5344CB8AC3E}">
        <p14:creationId xmlns:p14="http://schemas.microsoft.com/office/powerpoint/2010/main" val="2035222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EXPERIMENTAL RESULTS</a:t>
            </a:r>
            <a:endParaRPr dirty="0"/>
          </a:p>
        </p:txBody>
      </p:sp>
      <p:sp>
        <p:nvSpPr>
          <p:cNvPr id="2" name="TextBox 1">
            <a:extLst>
              <a:ext uri="{FF2B5EF4-FFF2-40B4-BE49-F238E27FC236}">
                <a16:creationId xmlns:a16="http://schemas.microsoft.com/office/drawing/2014/main" id="{4E2277FF-D7D7-5C0C-504D-3774D6F80930}"/>
              </a:ext>
            </a:extLst>
          </p:cNvPr>
          <p:cNvSpPr txBox="1"/>
          <p:nvPr/>
        </p:nvSpPr>
        <p:spPr>
          <a:xfrm>
            <a:off x="699247" y="935915"/>
            <a:ext cx="7928385" cy="297327"/>
          </a:xfrm>
          <a:prstGeom prst="rect">
            <a:avLst/>
          </a:prstGeom>
          <a:noFill/>
        </p:spPr>
        <p:txBody>
          <a:bodyPr wrap="square" rtlCol="0">
            <a:spAutoFit/>
          </a:bodyPr>
          <a:lstStyle/>
          <a:p>
            <a:pPr algn="just"/>
            <a:endParaRPr lang="en-IN" dirty="0"/>
          </a:p>
        </p:txBody>
      </p:sp>
      <p:sp>
        <p:nvSpPr>
          <p:cNvPr id="3" name="TextBox 2">
            <a:extLst>
              <a:ext uri="{FF2B5EF4-FFF2-40B4-BE49-F238E27FC236}">
                <a16:creationId xmlns:a16="http://schemas.microsoft.com/office/drawing/2014/main" id="{CACD93E9-C385-60CF-3F00-54D97C3AA34D}"/>
              </a:ext>
            </a:extLst>
          </p:cNvPr>
          <p:cNvSpPr txBox="1"/>
          <p:nvPr/>
        </p:nvSpPr>
        <p:spPr>
          <a:xfrm>
            <a:off x="710006" y="1420009"/>
            <a:ext cx="7941212" cy="369332"/>
          </a:xfrm>
          <a:prstGeom prst="rect">
            <a:avLst/>
          </a:prstGeom>
          <a:noFill/>
        </p:spPr>
        <p:txBody>
          <a:bodyPr wrap="square" rtlCol="0">
            <a:spAutoFit/>
          </a:bodyPr>
          <a:lstStyle/>
          <a:p>
            <a:pPr algn="just"/>
            <a:r>
              <a:rPr lang="en-IN" sz="1800" dirty="0">
                <a:solidFill>
                  <a:srgbClr val="000000"/>
                </a:solidFill>
                <a:effectLst/>
                <a:latin typeface="Times New Roman" panose="02020603050405020304" pitchFamily="18" charset="0"/>
                <a:ea typeface="Times New Roman" panose="02020603050405020304" pitchFamily="18" charset="0"/>
              </a:rPr>
              <a:t>        SAMPLE</a:t>
            </a:r>
            <a:endParaRPr lang="en-IN" dirty="0"/>
          </a:p>
        </p:txBody>
      </p:sp>
    </p:spTree>
    <p:extLst>
      <p:ext uri="{BB962C8B-B14F-4D97-AF65-F5344CB8AC3E}">
        <p14:creationId xmlns:p14="http://schemas.microsoft.com/office/powerpoint/2010/main" val="41320431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EAFDD-4F7F-825F-D9F2-9D0BFD7226C7}"/>
              </a:ext>
            </a:extLst>
          </p:cNvPr>
          <p:cNvSpPr>
            <a:spLocks noGrp="1"/>
          </p:cNvSpPr>
          <p:nvPr>
            <p:ph type="title"/>
          </p:nvPr>
        </p:nvSpPr>
        <p:spPr/>
        <p:txBody>
          <a:bodyPr/>
          <a:lstStyle/>
          <a:p>
            <a:r>
              <a:rPr lang="en-US" dirty="0"/>
              <a:t>PERFORMANCE EVALUATION</a:t>
            </a:r>
            <a:endParaRPr lang="en-IN" dirty="0"/>
          </a:p>
        </p:txBody>
      </p:sp>
      <p:sp>
        <p:nvSpPr>
          <p:cNvPr id="3" name="TextBox 2">
            <a:extLst>
              <a:ext uri="{FF2B5EF4-FFF2-40B4-BE49-F238E27FC236}">
                <a16:creationId xmlns:a16="http://schemas.microsoft.com/office/drawing/2014/main" id="{20FBB111-0ABA-550A-233B-9EA55E810D54}"/>
              </a:ext>
            </a:extLst>
          </p:cNvPr>
          <p:cNvSpPr txBox="1"/>
          <p:nvPr/>
        </p:nvSpPr>
        <p:spPr>
          <a:xfrm>
            <a:off x="699247" y="935915"/>
            <a:ext cx="7928385" cy="297327"/>
          </a:xfrm>
          <a:prstGeom prst="rect">
            <a:avLst/>
          </a:prstGeom>
          <a:noFill/>
        </p:spPr>
        <p:txBody>
          <a:bodyPr wrap="square" rtlCol="0">
            <a:spAutoFit/>
          </a:bodyPr>
          <a:lstStyle/>
          <a:p>
            <a:pPr algn="just"/>
            <a:endParaRPr lang="en-IN" dirty="0"/>
          </a:p>
        </p:txBody>
      </p:sp>
      <p:sp>
        <p:nvSpPr>
          <p:cNvPr id="4" name="TextBox 3">
            <a:extLst>
              <a:ext uri="{FF2B5EF4-FFF2-40B4-BE49-F238E27FC236}">
                <a16:creationId xmlns:a16="http://schemas.microsoft.com/office/drawing/2014/main" id="{EA2F5AA1-63EE-1A02-D1CA-8DAE96601E24}"/>
              </a:ext>
            </a:extLst>
          </p:cNvPr>
          <p:cNvSpPr txBox="1"/>
          <p:nvPr/>
        </p:nvSpPr>
        <p:spPr>
          <a:xfrm>
            <a:off x="851647" y="1088315"/>
            <a:ext cx="7928385" cy="297327"/>
          </a:xfrm>
          <a:prstGeom prst="rect">
            <a:avLst/>
          </a:prstGeom>
          <a:noFill/>
        </p:spPr>
        <p:txBody>
          <a:bodyPr wrap="square" rtlCol="0">
            <a:spAutoFit/>
          </a:bodyPr>
          <a:lstStyle/>
          <a:p>
            <a:pPr algn="just"/>
            <a:endParaRPr lang="en-IN" dirty="0"/>
          </a:p>
        </p:txBody>
      </p:sp>
      <p:sp>
        <p:nvSpPr>
          <p:cNvPr id="5" name="TextBox 4">
            <a:extLst>
              <a:ext uri="{FF2B5EF4-FFF2-40B4-BE49-F238E27FC236}">
                <a16:creationId xmlns:a16="http://schemas.microsoft.com/office/drawing/2014/main" id="{828A2051-A22C-E562-BAD3-DE24ACEE3D80}"/>
              </a:ext>
            </a:extLst>
          </p:cNvPr>
          <p:cNvSpPr txBox="1"/>
          <p:nvPr/>
        </p:nvSpPr>
        <p:spPr>
          <a:xfrm>
            <a:off x="710006" y="1420009"/>
            <a:ext cx="7941212" cy="369332"/>
          </a:xfrm>
          <a:prstGeom prst="rect">
            <a:avLst/>
          </a:prstGeom>
          <a:noFill/>
        </p:spPr>
        <p:txBody>
          <a:bodyPr wrap="square" rtlCol="0">
            <a:spAutoFit/>
          </a:bodyPr>
          <a:lstStyle/>
          <a:p>
            <a:pPr algn="just"/>
            <a:r>
              <a:rPr lang="en-IN" sz="1800" dirty="0">
                <a:solidFill>
                  <a:srgbClr val="000000"/>
                </a:solidFill>
                <a:effectLst/>
                <a:latin typeface="Times New Roman" panose="02020603050405020304" pitchFamily="18" charset="0"/>
                <a:ea typeface="Times New Roman" panose="02020603050405020304" pitchFamily="18" charset="0"/>
              </a:rPr>
              <a:t>        SAMPLE</a:t>
            </a:r>
            <a:endParaRPr lang="en-IN" dirty="0"/>
          </a:p>
        </p:txBody>
      </p:sp>
    </p:spTree>
    <p:extLst>
      <p:ext uri="{BB962C8B-B14F-4D97-AF65-F5344CB8AC3E}">
        <p14:creationId xmlns:p14="http://schemas.microsoft.com/office/powerpoint/2010/main" val="40366126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717800" y="236669"/>
            <a:ext cx="7708200" cy="44106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REFERENCES</a:t>
            </a:r>
            <a:endParaRPr dirty="0"/>
          </a:p>
        </p:txBody>
      </p:sp>
      <p:sp>
        <p:nvSpPr>
          <p:cNvPr id="2" name="TextBox 1">
            <a:extLst>
              <a:ext uri="{FF2B5EF4-FFF2-40B4-BE49-F238E27FC236}">
                <a16:creationId xmlns:a16="http://schemas.microsoft.com/office/drawing/2014/main" id="{4CE7DD35-AC0D-A141-3C27-02EB04658B7D}"/>
              </a:ext>
            </a:extLst>
          </p:cNvPr>
          <p:cNvSpPr txBox="1"/>
          <p:nvPr/>
        </p:nvSpPr>
        <p:spPr>
          <a:xfrm>
            <a:off x="717800" y="721070"/>
            <a:ext cx="7909832" cy="4185761"/>
          </a:xfrm>
          <a:prstGeom prst="rect">
            <a:avLst/>
          </a:prstGeom>
          <a:noFill/>
        </p:spPr>
        <p:txBody>
          <a:bodyPr wrap="square" rtlCol="0">
            <a:spAutoFit/>
          </a:bodyPr>
          <a:lstStyle/>
          <a:p>
            <a:pPr algn="just"/>
            <a:r>
              <a:rPr lang="en-GB" sz="1400" dirty="0" err="1">
                <a:solidFill>
                  <a:schemeClr val="tx1"/>
                </a:solidFill>
              </a:rPr>
              <a:t>Lazarescu</a:t>
            </a:r>
            <a:r>
              <a:rPr lang="en-GB" sz="1400" dirty="0">
                <a:solidFill>
                  <a:schemeClr val="tx1"/>
                </a:solidFill>
              </a:rPr>
              <a:t>, M.T., "Design of a WSN Platform for Long- Term Environmental</a:t>
            </a:r>
          </a:p>
          <a:p>
            <a:pPr algn="just"/>
            <a:r>
              <a:rPr lang="en-GB" sz="1400" dirty="0">
                <a:solidFill>
                  <a:schemeClr val="tx1"/>
                </a:solidFill>
              </a:rPr>
              <a:t>Monitoring for IoT Applications," Emerging and Selected Topics in Circuits and</a:t>
            </a:r>
          </a:p>
          <a:p>
            <a:pPr algn="just"/>
            <a:r>
              <a:rPr lang="en-GB" sz="1400" dirty="0">
                <a:solidFill>
                  <a:schemeClr val="tx1"/>
                </a:solidFill>
              </a:rPr>
              <a:t>Systems, IEEE Journal on , vol.3, no.1, pp.45,54, March 2013</a:t>
            </a:r>
          </a:p>
          <a:p>
            <a:pPr algn="just"/>
            <a:endParaRPr lang="en-GB" sz="1400" dirty="0">
              <a:solidFill>
                <a:schemeClr val="tx1"/>
              </a:solidFill>
            </a:endParaRPr>
          </a:p>
          <a:p>
            <a:pPr algn="just"/>
            <a:r>
              <a:rPr lang="en-GB" sz="1400" dirty="0">
                <a:solidFill>
                  <a:schemeClr val="tx1"/>
                </a:solidFill>
              </a:rPr>
              <a:t>Kelly, S.D.T.; </a:t>
            </a:r>
            <a:r>
              <a:rPr lang="en-GB" sz="1400" dirty="0" err="1">
                <a:solidFill>
                  <a:schemeClr val="tx1"/>
                </a:solidFill>
              </a:rPr>
              <a:t>Suryadevara</a:t>
            </a:r>
            <a:r>
              <a:rPr lang="en-GB" sz="1400" dirty="0">
                <a:solidFill>
                  <a:schemeClr val="tx1"/>
                </a:solidFill>
              </a:rPr>
              <a:t>, N.K.; Mukhopadhyay, S.C., "Towards the</a:t>
            </a:r>
          </a:p>
          <a:p>
            <a:pPr algn="just"/>
            <a:r>
              <a:rPr lang="en-GB" sz="1400" dirty="0">
                <a:solidFill>
                  <a:schemeClr val="tx1"/>
                </a:solidFill>
              </a:rPr>
              <a:t>Implementation of IoT for Environmental Condition Monitoring in Homes,"</a:t>
            </a:r>
          </a:p>
          <a:p>
            <a:pPr algn="just"/>
            <a:r>
              <a:rPr lang="en-GB" sz="1400" dirty="0">
                <a:solidFill>
                  <a:schemeClr val="tx1"/>
                </a:solidFill>
              </a:rPr>
              <a:t>Sensors Journal, IEEE, vol.13, no.10, pp.3846, 3853, Oct. 2013.</a:t>
            </a:r>
          </a:p>
          <a:p>
            <a:pPr algn="just"/>
            <a:endParaRPr lang="en-GB" sz="1400" dirty="0">
              <a:solidFill>
                <a:schemeClr val="tx1"/>
              </a:solidFill>
            </a:endParaRPr>
          </a:p>
          <a:p>
            <a:pPr algn="just"/>
            <a:r>
              <a:rPr lang="en-GB" sz="1400" dirty="0">
                <a:solidFill>
                  <a:schemeClr val="tx1"/>
                </a:solidFill>
              </a:rPr>
              <a:t>I. </a:t>
            </a:r>
            <a:r>
              <a:rPr lang="en-GB" sz="1400" dirty="0" err="1">
                <a:solidFill>
                  <a:schemeClr val="tx1"/>
                </a:solidFill>
              </a:rPr>
              <a:t>Akyildiz</a:t>
            </a:r>
            <a:r>
              <a:rPr lang="en-GB" sz="1400" dirty="0">
                <a:solidFill>
                  <a:schemeClr val="tx1"/>
                </a:solidFill>
              </a:rPr>
              <a:t>, W. </a:t>
            </a:r>
            <a:r>
              <a:rPr lang="en-GB" sz="1400" dirty="0" err="1">
                <a:solidFill>
                  <a:schemeClr val="tx1"/>
                </a:solidFill>
              </a:rPr>
              <a:t>Su</a:t>
            </a:r>
            <a:r>
              <a:rPr lang="en-GB" sz="1400" dirty="0">
                <a:solidFill>
                  <a:schemeClr val="tx1"/>
                </a:solidFill>
              </a:rPr>
              <a:t>, Y. </a:t>
            </a:r>
            <a:r>
              <a:rPr lang="en-GB" sz="1400" dirty="0" err="1">
                <a:solidFill>
                  <a:schemeClr val="tx1"/>
                </a:solidFill>
              </a:rPr>
              <a:t>Sankarasubramanian</a:t>
            </a:r>
            <a:r>
              <a:rPr lang="en-GB" sz="1400" dirty="0">
                <a:solidFill>
                  <a:schemeClr val="tx1"/>
                </a:solidFill>
              </a:rPr>
              <a:t>, E. </a:t>
            </a:r>
            <a:r>
              <a:rPr lang="en-GB" sz="1400" dirty="0" err="1">
                <a:solidFill>
                  <a:schemeClr val="tx1"/>
                </a:solidFill>
              </a:rPr>
              <a:t>Cayirci</a:t>
            </a:r>
            <a:r>
              <a:rPr lang="en-GB" sz="1400" dirty="0">
                <a:solidFill>
                  <a:schemeClr val="tx1"/>
                </a:solidFill>
              </a:rPr>
              <a:t>, “A Survey on Sensor</a:t>
            </a:r>
          </a:p>
          <a:p>
            <a:pPr algn="just"/>
            <a:r>
              <a:rPr lang="en-GB" sz="1400" dirty="0">
                <a:solidFill>
                  <a:schemeClr val="tx1"/>
                </a:solidFill>
              </a:rPr>
              <a:t>Networks”, IEEE Communications Magazines, August 2002.</a:t>
            </a:r>
          </a:p>
          <a:p>
            <a:pPr algn="just"/>
            <a:endParaRPr lang="en-GB" sz="1400" dirty="0">
              <a:solidFill>
                <a:schemeClr val="tx1"/>
              </a:solidFill>
            </a:endParaRPr>
          </a:p>
          <a:p>
            <a:pPr algn="just"/>
            <a:r>
              <a:rPr lang="en-GB" sz="1400" dirty="0">
                <a:solidFill>
                  <a:schemeClr val="tx1"/>
                </a:solidFill>
              </a:rPr>
              <a:t>A. </a:t>
            </a:r>
            <a:r>
              <a:rPr lang="en-GB" sz="1400" dirty="0" err="1">
                <a:solidFill>
                  <a:schemeClr val="tx1"/>
                </a:solidFill>
              </a:rPr>
              <a:t>OzanBicen</a:t>
            </a:r>
            <a:r>
              <a:rPr lang="en-GB" sz="1400" dirty="0">
                <a:solidFill>
                  <a:schemeClr val="tx1"/>
                </a:solidFill>
              </a:rPr>
              <a:t> and Ozgur B. Akan and V. </a:t>
            </a:r>
            <a:r>
              <a:rPr lang="en-GB" sz="1400" dirty="0" err="1">
                <a:solidFill>
                  <a:schemeClr val="tx1"/>
                </a:solidFill>
              </a:rPr>
              <a:t>CagriGungor</a:t>
            </a:r>
            <a:r>
              <a:rPr lang="en-GB" sz="1400" dirty="0">
                <a:solidFill>
                  <a:schemeClr val="tx1"/>
                </a:solidFill>
              </a:rPr>
              <a:t>, “Spectrum-Aware and</a:t>
            </a:r>
          </a:p>
          <a:p>
            <a:pPr algn="just"/>
            <a:r>
              <a:rPr lang="en-GB" sz="1400" dirty="0">
                <a:solidFill>
                  <a:schemeClr val="tx1"/>
                </a:solidFill>
              </a:rPr>
              <a:t>Cognitive Sensor Networks for Smart Grid Applications,” IEEE Communications</a:t>
            </a:r>
          </a:p>
          <a:p>
            <a:pPr algn="just"/>
            <a:r>
              <a:rPr lang="en-GB" sz="1400" dirty="0">
                <a:solidFill>
                  <a:schemeClr val="tx1"/>
                </a:solidFill>
              </a:rPr>
              <a:t>Magazine, No. 5pp. 158-165. 2012</a:t>
            </a:r>
          </a:p>
          <a:p>
            <a:pPr algn="just"/>
            <a:endParaRPr lang="en-GB" sz="1400" dirty="0">
              <a:solidFill>
                <a:schemeClr val="tx1"/>
              </a:solidFill>
            </a:endParaRPr>
          </a:p>
          <a:p>
            <a:pPr algn="just"/>
            <a:r>
              <a:rPr lang="en-GB" sz="1400" dirty="0">
                <a:solidFill>
                  <a:schemeClr val="tx1"/>
                </a:solidFill>
              </a:rPr>
              <a:t>J. Guevara, F. </a:t>
            </a:r>
            <a:r>
              <a:rPr lang="en-GB" sz="1400" dirty="0" err="1">
                <a:solidFill>
                  <a:schemeClr val="tx1"/>
                </a:solidFill>
              </a:rPr>
              <a:t>Barrero</a:t>
            </a:r>
            <a:r>
              <a:rPr lang="en-GB" sz="1400" dirty="0">
                <a:solidFill>
                  <a:schemeClr val="tx1"/>
                </a:solidFill>
              </a:rPr>
              <a:t>, E. Vargas, J. Becerra, S. Toral, “Environmental wireless</a:t>
            </a:r>
          </a:p>
          <a:p>
            <a:pPr algn="just"/>
            <a:r>
              <a:rPr lang="en-GB" sz="1400" dirty="0">
                <a:solidFill>
                  <a:schemeClr val="tx1"/>
                </a:solidFill>
              </a:rPr>
              <a:t>sensor network for road traffic applications,” IET </a:t>
            </a:r>
            <a:r>
              <a:rPr lang="en-GB" sz="1400" dirty="0" err="1">
                <a:solidFill>
                  <a:schemeClr val="tx1"/>
                </a:solidFill>
              </a:rPr>
              <a:t>Intell.Transp</a:t>
            </a:r>
            <a:r>
              <a:rPr lang="en-GB" sz="1400" dirty="0">
                <a:solidFill>
                  <a:schemeClr val="tx1"/>
                </a:solidFill>
              </a:rPr>
              <a:t>. Syst., Vol. 6, </a:t>
            </a:r>
            <a:r>
              <a:rPr lang="en-GB" sz="1400" dirty="0" err="1">
                <a:solidFill>
                  <a:schemeClr val="tx1"/>
                </a:solidFill>
              </a:rPr>
              <a:t>Iss</a:t>
            </a:r>
            <a:r>
              <a:rPr lang="en-GB" sz="1400" dirty="0">
                <a:solidFill>
                  <a:schemeClr val="tx1"/>
                </a:solidFill>
              </a:rPr>
              <a:t>.</a:t>
            </a:r>
          </a:p>
          <a:p>
            <a:pPr algn="just"/>
            <a:r>
              <a:rPr lang="en-GB" sz="1400" dirty="0">
                <a:solidFill>
                  <a:schemeClr val="tx1"/>
                </a:solidFill>
              </a:rPr>
              <a:t>2, pp. 177–186, 2012 </a:t>
            </a:r>
            <a:endParaRPr lang="en-US" sz="1400" dirty="0">
              <a:solidFill>
                <a:schemeClr val="tx1"/>
              </a:solidFill>
            </a:endParaRPr>
          </a:p>
          <a:p>
            <a:pPr algn="just"/>
            <a:endParaRPr lang="en-IN" dirty="0"/>
          </a:p>
        </p:txBody>
      </p:sp>
    </p:spTree>
    <p:extLst>
      <p:ext uri="{BB962C8B-B14F-4D97-AF65-F5344CB8AC3E}">
        <p14:creationId xmlns:p14="http://schemas.microsoft.com/office/powerpoint/2010/main" val="15738372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CONTRIBUTION OF THE CANDIDATE</a:t>
            </a:r>
            <a:endParaRPr dirty="0"/>
          </a:p>
        </p:txBody>
      </p:sp>
      <p:sp>
        <p:nvSpPr>
          <p:cNvPr id="2" name="TextBox 1">
            <a:extLst>
              <a:ext uri="{FF2B5EF4-FFF2-40B4-BE49-F238E27FC236}">
                <a16:creationId xmlns:a16="http://schemas.microsoft.com/office/drawing/2014/main" id="{897A3EE1-8D47-0AEA-F970-CB5EDECEB6EA}"/>
              </a:ext>
            </a:extLst>
          </p:cNvPr>
          <p:cNvSpPr txBox="1"/>
          <p:nvPr/>
        </p:nvSpPr>
        <p:spPr>
          <a:xfrm>
            <a:off x="699247" y="935915"/>
            <a:ext cx="7928385" cy="297327"/>
          </a:xfrm>
          <a:prstGeom prst="rect">
            <a:avLst/>
          </a:prstGeom>
          <a:noFill/>
        </p:spPr>
        <p:txBody>
          <a:bodyPr wrap="square" rtlCol="0">
            <a:spAutoFit/>
          </a:bodyPr>
          <a:lstStyle/>
          <a:p>
            <a:pPr algn="just"/>
            <a:endParaRPr lang="en-IN" dirty="0"/>
          </a:p>
        </p:txBody>
      </p:sp>
      <p:sp>
        <p:nvSpPr>
          <p:cNvPr id="3" name="TextBox 2">
            <a:extLst>
              <a:ext uri="{FF2B5EF4-FFF2-40B4-BE49-F238E27FC236}">
                <a16:creationId xmlns:a16="http://schemas.microsoft.com/office/drawing/2014/main" id="{DF5DA60C-6A2E-07B1-EA35-4FB31D6061B9}"/>
              </a:ext>
            </a:extLst>
          </p:cNvPr>
          <p:cNvSpPr txBox="1"/>
          <p:nvPr/>
        </p:nvSpPr>
        <p:spPr>
          <a:xfrm>
            <a:off x="710006" y="1420009"/>
            <a:ext cx="7941212" cy="369332"/>
          </a:xfrm>
          <a:prstGeom prst="rect">
            <a:avLst/>
          </a:prstGeom>
          <a:noFill/>
        </p:spPr>
        <p:txBody>
          <a:bodyPr wrap="square" rtlCol="0">
            <a:spAutoFit/>
          </a:bodyPr>
          <a:lstStyle/>
          <a:p>
            <a:pPr algn="just"/>
            <a:r>
              <a:rPr lang="en-IN" sz="1800" dirty="0">
                <a:solidFill>
                  <a:srgbClr val="000000"/>
                </a:solidFill>
                <a:effectLst/>
                <a:latin typeface="Times New Roman" panose="02020603050405020304" pitchFamily="18" charset="0"/>
                <a:ea typeface="Times New Roman" panose="02020603050405020304" pitchFamily="18" charset="0"/>
              </a:rPr>
              <a:t>        SAMPLE</a:t>
            </a:r>
            <a:endParaRPr lang="en-IN" dirty="0"/>
          </a:p>
        </p:txBody>
      </p:sp>
    </p:spTree>
    <p:extLst>
      <p:ext uri="{BB962C8B-B14F-4D97-AF65-F5344CB8AC3E}">
        <p14:creationId xmlns:p14="http://schemas.microsoft.com/office/powerpoint/2010/main" val="188883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8421C-9A11-7706-626B-A9210F538059}"/>
              </a:ext>
            </a:extLst>
          </p:cNvPr>
          <p:cNvSpPr>
            <a:spLocks noGrp="1"/>
          </p:cNvSpPr>
          <p:nvPr>
            <p:ph type="title"/>
          </p:nvPr>
        </p:nvSpPr>
        <p:spPr/>
        <p:txBody>
          <a:bodyPr/>
          <a:lstStyle/>
          <a:p>
            <a:r>
              <a:rPr lang="en-US" dirty="0"/>
              <a:t>CODE IMPLEMENTATION</a:t>
            </a:r>
            <a:endParaRPr lang="en-IN" dirty="0"/>
          </a:p>
        </p:txBody>
      </p:sp>
      <p:sp>
        <p:nvSpPr>
          <p:cNvPr id="4" name="TextBox 3">
            <a:extLst>
              <a:ext uri="{FF2B5EF4-FFF2-40B4-BE49-F238E27FC236}">
                <a16:creationId xmlns:a16="http://schemas.microsoft.com/office/drawing/2014/main" id="{2D576B09-9B9E-6E36-64A1-AAFAD8C09B8A}"/>
              </a:ext>
            </a:extLst>
          </p:cNvPr>
          <p:cNvSpPr txBox="1"/>
          <p:nvPr/>
        </p:nvSpPr>
        <p:spPr>
          <a:xfrm>
            <a:off x="623944" y="955875"/>
            <a:ext cx="8027274" cy="3939540"/>
          </a:xfrm>
          <a:prstGeom prst="rect">
            <a:avLst/>
          </a:prstGeom>
          <a:noFill/>
        </p:spPr>
        <p:txBody>
          <a:bodyPr wrap="square" rtlCol="0">
            <a:spAutoFit/>
          </a:bodyPr>
          <a:lstStyle/>
          <a:p>
            <a:r>
              <a:rPr lang="en-IN" sz="1000" dirty="0">
                <a:solidFill>
                  <a:schemeClr val="tx1"/>
                </a:solidFill>
                <a:effectLst/>
                <a:latin typeface="Times New Roman" panose="02020603050405020304" pitchFamily="18" charset="0"/>
                <a:ea typeface="Times New Roman" panose="02020603050405020304" pitchFamily="18" charset="0"/>
              </a:rPr>
              <a:t>        </a:t>
            </a:r>
            <a:r>
              <a:rPr lang="en-IN" sz="1000" b="0" dirty="0">
                <a:solidFill>
                  <a:schemeClr val="tx1"/>
                </a:solidFill>
                <a:effectLst/>
                <a:latin typeface="Consolas" panose="020B0609020204030204" pitchFamily="49" charset="0"/>
              </a:rPr>
              <a:t>#!/usr/bin/env python</a:t>
            </a:r>
          </a:p>
          <a:p>
            <a:r>
              <a:rPr lang="en-IN" sz="1000" b="0" dirty="0">
                <a:solidFill>
                  <a:schemeClr val="tx1"/>
                </a:solidFill>
                <a:effectLst/>
                <a:latin typeface="Consolas" panose="020B0609020204030204" pitchFamily="49" charset="0"/>
              </a:rPr>
              <a:t>"""Django's command-line utility for administrative tasks."""</a:t>
            </a:r>
          </a:p>
          <a:p>
            <a:r>
              <a:rPr lang="en-IN" sz="1000" b="0" dirty="0">
                <a:solidFill>
                  <a:schemeClr val="tx1"/>
                </a:solidFill>
                <a:effectLst/>
                <a:latin typeface="Consolas" panose="020B0609020204030204" pitchFamily="49" charset="0"/>
              </a:rPr>
              <a:t>import </a:t>
            </a:r>
            <a:r>
              <a:rPr lang="en-IN" sz="1000" b="0" dirty="0" err="1">
                <a:solidFill>
                  <a:schemeClr val="tx1"/>
                </a:solidFill>
                <a:effectLst/>
                <a:latin typeface="Consolas" panose="020B0609020204030204" pitchFamily="49" charset="0"/>
              </a:rPr>
              <a:t>os</a:t>
            </a:r>
            <a:endParaRPr lang="en-IN" sz="1000" b="0" dirty="0">
              <a:solidFill>
                <a:schemeClr val="tx1"/>
              </a:solidFill>
              <a:effectLst/>
              <a:latin typeface="Consolas" panose="020B0609020204030204" pitchFamily="49" charset="0"/>
            </a:endParaRPr>
          </a:p>
          <a:p>
            <a:r>
              <a:rPr lang="en-IN" sz="1000" b="0" dirty="0">
                <a:solidFill>
                  <a:schemeClr val="tx1"/>
                </a:solidFill>
                <a:effectLst/>
                <a:latin typeface="Consolas" panose="020B0609020204030204" pitchFamily="49" charset="0"/>
              </a:rPr>
              <a:t>import sys</a:t>
            </a:r>
          </a:p>
          <a:p>
            <a:br>
              <a:rPr lang="en-IN" sz="1000" b="0" dirty="0">
                <a:solidFill>
                  <a:schemeClr val="tx1"/>
                </a:solidFill>
                <a:effectLst/>
                <a:latin typeface="Consolas" panose="020B0609020204030204" pitchFamily="49" charset="0"/>
              </a:rPr>
            </a:br>
            <a:br>
              <a:rPr lang="en-IN" sz="1000" b="0" dirty="0">
                <a:solidFill>
                  <a:schemeClr val="tx1"/>
                </a:solidFill>
                <a:effectLst/>
                <a:latin typeface="Consolas" panose="020B0609020204030204" pitchFamily="49" charset="0"/>
              </a:rPr>
            </a:br>
            <a:r>
              <a:rPr lang="en-IN" sz="1000" b="0" dirty="0">
                <a:solidFill>
                  <a:schemeClr val="tx1"/>
                </a:solidFill>
                <a:effectLst/>
                <a:latin typeface="Consolas" panose="020B0609020204030204" pitchFamily="49" charset="0"/>
              </a:rPr>
              <a:t>def main():</a:t>
            </a:r>
          </a:p>
          <a:p>
            <a:r>
              <a:rPr lang="en-IN" sz="1000" b="0" dirty="0">
                <a:solidFill>
                  <a:schemeClr val="tx1"/>
                </a:solidFill>
                <a:effectLst/>
                <a:latin typeface="Consolas" panose="020B0609020204030204" pitchFamily="49" charset="0"/>
              </a:rPr>
              <a:t>    """Run administrative tasks."""</a:t>
            </a:r>
          </a:p>
          <a:p>
            <a:r>
              <a:rPr lang="en-IN" sz="1000" b="0" dirty="0">
                <a:solidFill>
                  <a:schemeClr val="tx1"/>
                </a:solidFill>
                <a:effectLst/>
                <a:latin typeface="Consolas" panose="020B0609020204030204" pitchFamily="49" charset="0"/>
              </a:rPr>
              <a:t>    </a:t>
            </a:r>
            <a:r>
              <a:rPr lang="en-IN" sz="1000" b="0" dirty="0" err="1">
                <a:solidFill>
                  <a:schemeClr val="tx1"/>
                </a:solidFill>
                <a:effectLst/>
                <a:latin typeface="Consolas" panose="020B0609020204030204" pitchFamily="49" charset="0"/>
              </a:rPr>
              <a:t>os.environ.setdefault</a:t>
            </a:r>
            <a:r>
              <a:rPr lang="en-IN" sz="1000" b="0" dirty="0">
                <a:solidFill>
                  <a:schemeClr val="tx1"/>
                </a:solidFill>
                <a:effectLst/>
                <a:latin typeface="Consolas" panose="020B0609020204030204" pitchFamily="49" charset="0"/>
              </a:rPr>
              <a:t>('DJANGO_SETTINGS_MODULE', '</a:t>
            </a:r>
            <a:r>
              <a:rPr lang="en-IN" sz="1000" b="0" dirty="0" err="1">
                <a:solidFill>
                  <a:schemeClr val="tx1"/>
                </a:solidFill>
                <a:effectLst/>
                <a:latin typeface="Consolas" panose="020B0609020204030204" pitchFamily="49" charset="0"/>
              </a:rPr>
              <a:t>web_project.settings</a:t>
            </a:r>
            <a:r>
              <a:rPr lang="en-IN" sz="1000" b="0" dirty="0">
                <a:solidFill>
                  <a:schemeClr val="tx1"/>
                </a:solidFill>
                <a:effectLst/>
                <a:latin typeface="Consolas" panose="020B0609020204030204" pitchFamily="49" charset="0"/>
              </a:rPr>
              <a:t>')</a:t>
            </a:r>
          </a:p>
          <a:p>
            <a:r>
              <a:rPr lang="en-IN" sz="1000" b="0" dirty="0">
                <a:solidFill>
                  <a:schemeClr val="tx1"/>
                </a:solidFill>
                <a:effectLst/>
                <a:latin typeface="Consolas" panose="020B0609020204030204" pitchFamily="49" charset="0"/>
              </a:rPr>
              <a:t>    try:</a:t>
            </a:r>
          </a:p>
          <a:p>
            <a:r>
              <a:rPr lang="en-IN" sz="1000" b="0" dirty="0">
                <a:solidFill>
                  <a:schemeClr val="tx1"/>
                </a:solidFill>
                <a:effectLst/>
                <a:latin typeface="Consolas" panose="020B0609020204030204" pitchFamily="49" charset="0"/>
              </a:rPr>
              <a:t>        from </a:t>
            </a:r>
            <a:r>
              <a:rPr lang="en-IN" sz="1000" b="0" dirty="0" err="1">
                <a:solidFill>
                  <a:schemeClr val="tx1"/>
                </a:solidFill>
                <a:effectLst/>
                <a:latin typeface="Consolas" panose="020B0609020204030204" pitchFamily="49" charset="0"/>
              </a:rPr>
              <a:t>django.core.management</a:t>
            </a:r>
            <a:r>
              <a:rPr lang="en-IN" sz="1000" b="0" dirty="0">
                <a:solidFill>
                  <a:schemeClr val="tx1"/>
                </a:solidFill>
                <a:effectLst/>
                <a:latin typeface="Consolas" panose="020B0609020204030204" pitchFamily="49" charset="0"/>
              </a:rPr>
              <a:t> import </a:t>
            </a:r>
            <a:r>
              <a:rPr lang="en-IN" sz="1000" b="0" dirty="0" err="1">
                <a:solidFill>
                  <a:schemeClr val="tx1"/>
                </a:solidFill>
                <a:effectLst/>
                <a:latin typeface="Consolas" panose="020B0609020204030204" pitchFamily="49" charset="0"/>
              </a:rPr>
              <a:t>execute_from_command_line</a:t>
            </a:r>
            <a:endParaRPr lang="en-IN" sz="1000" b="0" dirty="0">
              <a:solidFill>
                <a:schemeClr val="tx1"/>
              </a:solidFill>
              <a:effectLst/>
              <a:latin typeface="Consolas" panose="020B0609020204030204" pitchFamily="49" charset="0"/>
            </a:endParaRPr>
          </a:p>
          <a:p>
            <a:r>
              <a:rPr lang="en-IN" sz="1000" b="0" dirty="0">
                <a:solidFill>
                  <a:schemeClr val="tx1"/>
                </a:solidFill>
                <a:effectLst/>
                <a:latin typeface="Consolas" panose="020B0609020204030204" pitchFamily="49" charset="0"/>
              </a:rPr>
              <a:t>    except </a:t>
            </a:r>
            <a:r>
              <a:rPr lang="en-IN" sz="1000" b="0" dirty="0" err="1">
                <a:solidFill>
                  <a:schemeClr val="tx1"/>
                </a:solidFill>
                <a:effectLst/>
                <a:latin typeface="Consolas" panose="020B0609020204030204" pitchFamily="49" charset="0"/>
              </a:rPr>
              <a:t>ImportError</a:t>
            </a:r>
            <a:r>
              <a:rPr lang="en-IN" sz="1000" b="0" dirty="0">
                <a:solidFill>
                  <a:schemeClr val="tx1"/>
                </a:solidFill>
                <a:effectLst/>
                <a:latin typeface="Consolas" panose="020B0609020204030204" pitchFamily="49" charset="0"/>
              </a:rPr>
              <a:t> as </a:t>
            </a:r>
            <a:r>
              <a:rPr lang="en-IN" sz="1000" b="0" dirty="0" err="1">
                <a:solidFill>
                  <a:schemeClr val="tx1"/>
                </a:solidFill>
                <a:effectLst/>
                <a:latin typeface="Consolas" panose="020B0609020204030204" pitchFamily="49" charset="0"/>
              </a:rPr>
              <a:t>exc</a:t>
            </a:r>
            <a:r>
              <a:rPr lang="en-IN" sz="1000" b="0" dirty="0">
                <a:solidFill>
                  <a:schemeClr val="tx1"/>
                </a:solidFill>
                <a:effectLst/>
                <a:latin typeface="Consolas" panose="020B0609020204030204" pitchFamily="49" charset="0"/>
              </a:rPr>
              <a:t>:</a:t>
            </a:r>
          </a:p>
          <a:p>
            <a:r>
              <a:rPr lang="en-IN" sz="1000" b="0" dirty="0">
                <a:solidFill>
                  <a:schemeClr val="tx1"/>
                </a:solidFill>
                <a:effectLst/>
                <a:latin typeface="Consolas" panose="020B0609020204030204" pitchFamily="49" charset="0"/>
              </a:rPr>
              <a:t>        raise </a:t>
            </a:r>
            <a:r>
              <a:rPr lang="en-IN" sz="1000" b="0" dirty="0" err="1">
                <a:solidFill>
                  <a:schemeClr val="tx1"/>
                </a:solidFill>
                <a:effectLst/>
                <a:latin typeface="Consolas" panose="020B0609020204030204" pitchFamily="49" charset="0"/>
              </a:rPr>
              <a:t>ImportError</a:t>
            </a:r>
            <a:r>
              <a:rPr lang="en-IN" sz="1000" b="0" dirty="0">
                <a:solidFill>
                  <a:schemeClr val="tx1"/>
                </a:solidFill>
                <a:effectLst/>
                <a:latin typeface="Consolas" panose="020B0609020204030204" pitchFamily="49" charset="0"/>
              </a:rPr>
              <a:t>(</a:t>
            </a:r>
          </a:p>
          <a:p>
            <a:r>
              <a:rPr lang="en-IN" sz="1000" b="0" dirty="0">
                <a:solidFill>
                  <a:schemeClr val="tx1"/>
                </a:solidFill>
                <a:effectLst/>
                <a:latin typeface="Consolas" panose="020B0609020204030204" pitchFamily="49" charset="0"/>
              </a:rPr>
              <a:t>            "Couldn't import Django. Are you sure it's installed and "</a:t>
            </a:r>
          </a:p>
          <a:p>
            <a:r>
              <a:rPr lang="en-IN" sz="1000" b="0" dirty="0">
                <a:solidFill>
                  <a:schemeClr val="tx1"/>
                </a:solidFill>
                <a:effectLst/>
                <a:latin typeface="Consolas" panose="020B0609020204030204" pitchFamily="49" charset="0"/>
              </a:rPr>
              <a:t>            "available on your PYTHONPATH environment variable? Did you "</a:t>
            </a:r>
          </a:p>
          <a:p>
            <a:r>
              <a:rPr lang="en-IN" sz="1000" b="0" dirty="0">
                <a:solidFill>
                  <a:schemeClr val="tx1"/>
                </a:solidFill>
                <a:effectLst/>
                <a:latin typeface="Consolas" panose="020B0609020204030204" pitchFamily="49" charset="0"/>
              </a:rPr>
              <a:t>            "forget to activate a virtual environment?"</a:t>
            </a:r>
          </a:p>
          <a:p>
            <a:r>
              <a:rPr lang="en-IN" sz="1000" b="0" dirty="0">
                <a:solidFill>
                  <a:schemeClr val="tx1"/>
                </a:solidFill>
                <a:effectLst/>
                <a:latin typeface="Consolas" panose="020B0609020204030204" pitchFamily="49" charset="0"/>
              </a:rPr>
              <a:t>        ) from </a:t>
            </a:r>
            <a:r>
              <a:rPr lang="en-IN" sz="1000" b="0" dirty="0" err="1">
                <a:solidFill>
                  <a:schemeClr val="tx1"/>
                </a:solidFill>
                <a:effectLst/>
                <a:latin typeface="Consolas" panose="020B0609020204030204" pitchFamily="49" charset="0"/>
              </a:rPr>
              <a:t>exc</a:t>
            </a:r>
            <a:endParaRPr lang="en-IN" sz="1000" b="0" dirty="0">
              <a:solidFill>
                <a:schemeClr val="tx1"/>
              </a:solidFill>
              <a:effectLst/>
              <a:latin typeface="Consolas" panose="020B0609020204030204" pitchFamily="49" charset="0"/>
            </a:endParaRPr>
          </a:p>
          <a:p>
            <a:r>
              <a:rPr lang="en-IN" sz="1000" b="0" dirty="0">
                <a:solidFill>
                  <a:schemeClr val="tx1"/>
                </a:solidFill>
                <a:effectLst/>
                <a:latin typeface="Consolas" panose="020B0609020204030204" pitchFamily="49" charset="0"/>
              </a:rPr>
              <a:t>    </a:t>
            </a:r>
            <a:r>
              <a:rPr lang="en-IN" sz="1000" b="0" dirty="0" err="1">
                <a:solidFill>
                  <a:schemeClr val="tx1"/>
                </a:solidFill>
                <a:effectLst/>
                <a:latin typeface="Consolas" panose="020B0609020204030204" pitchFamily="49" charset="0"/>
              </a:rPr>
              <a:t>execute_from_command_line</a:t>
            </a:r>
            <a:r>
              <a:rPr lang="en-IN" sz="1000" b="0" dirty="0">
                <a:solidFill>
                  <a:schemeClr val="tx1"/>
                </a:solidFill>
                <a:effectLst/>
                <a:latin typeface="Consolas" panose="020B0609020204030204" pitchFamily="49" charset="0"/>
              </a:rPr>
              <a:t>(</a:t>
            </a:r>
            <a:r>
              <a:rPr lang="en-IN" sz="1000" b="0" dirty="0" err="1">
                <a:solidFill>
                  <a:schemeClr val="tx1"/>
                </a:solidFill>
                <a:effectLst/>
                <a:latin typeface="Consolas" panose="020B0609020204030204" pitchFamily="49" charset="0"/>
              </a:rPr>
              <a:t>sys.argv</a:t>
            </a:r>
            <a:r>
              <a:rPr lang="en-IN" sz="1000" b="0" dirty="0">
                <a:solidFill>
                  <a:schemeClr val="tx1"/>
                </a:solidFill>
                <a:effectLst/>
                <a:latin typeface="Consolas" panose="020B0609020204030204" pitchFamily="49" charset="0"/>
              </a:rPr>
              <a:t>)</a:t>
            </a:r>
          </a:p>
          <a:p>
            <a:br>
              <a:rPr lang="en-IN" sz="1000" b="0" dirty="0">
                <a:solidFill>
                  <a:schemeClr val="tx1"/>
                </a:solidFill>
                <a:effectLst/>
                <a:latin typeface="Consolas" panose="020B0609020204030204" pitchFamily="49" charset="0"/>
              </a:rPr>
            </a:br>
            <a:br>
              <a:rPr lang="en-IN" sz="1000" b="0" dirty="0">
                <a:solidFill>
                  <a:schemeClr val="tx1"/>
                </a:solidFill>
                <a:effectLst/>
                <a:latin typeface="Consolas" panose="020B0609020204030204" pitchFamily="49" charset="0"/>
              </a:rPr>
            </a:br>
            <a:r>
              <a:rPr lang="en-IN" sz="1000" b="0" dirty="0">
                <a:solidFill>
                  <a:schemeClr val="tx1"/>
                </a:solidFill>
                <a:effectLst/>
                <a:latin typeface="Consolas" panose="020B0609020204030204" pitchFamily="49" charset="0"/>
              </a:rPr>
              <a:t>if __name__ == '__main__':</a:t>
            </a:r>
          </a:p>
          <a:p>
            <a:r>
              <a:rPr lang="en-IN" sz="1000" b="0" dirty="0">
                <a:solidFill>
                  <a:schemeClr val="tx1"/>
                </a:solidFill>
                <a:effectLst/>
                <a:latin typeface="Consolas" panose="020B0609020204030204" pitchFamily="49" charset="0"/>
              </a:rPr>
              <a:t>    main()</a:t>
            </a:r>
          </a:p>
          <a:p>
            <a:br>
              <a:rPr lang="en-IN" sz="1000" b="0" dirty="0">
                <a:solidFill>
                  <a:schemeClr val="tx1"/>
                </a:solidFill>
                <a:effectLst/>
                <a:latin typeface="Consolas" panose="020B0609020204030204" pitchFamily="49" charset="0"/>
              </a:rPr>
            </a:br>
            <a:endParaRPr lang="en-IN" sz="1000" b="0" dirty="0">
              <a:solidFill>
                <a:schemeClr val="tx1"/>
              </a:solidFill>
              <a:effectLst/>
              <a:latin typeface="Consolas" panose="020B0609020204030204" pitchFamily="49" charset="0"/>
            </a:endParaRPr>
          </a:p>
          <a:p>
            <a:pPr algn="just"/>
            <a:endParaRPr lang="en-IN" sz="1000" dirty="0">
              <a:solidFill>
                <a:schemeClr val="tx1"/>
              </a:solidFill>
            </a:endParaRPr>
          </a:p>
        </p:txBody>
      </p:sp>
    </p:spTree>
    <p:extLst>
      <p:ext uri="{BB962C8B-B14F-4D97-AF65-F5344CB8AC3E}">
        <p14:creationId xmlns:p14="http://schemas.microsoft.com/office/powerpoint/2010/main" val="3603581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76"/>
        <p:cNvGrpSpPr/>
        <p:nvPr/>
      </p:nvGrpSpPr>
      <p:grpSpPr>
        <a:xfrm>
          <a:off x="0" y="0"/>
          <a:ext cx="0" cy="0"/>
          <a:chOff x="0" y="0"/>
          <a:chExt cx="0" cy="0"/>
        </a:xfrm>
      </p:grpSpPr>
      <p:sp>
        <p:nvSpPr>
          <p:cNvPr id="477" name="Google Shape;477;p50"/>
          <p:cNvSpPr txBox="1">
            <a:spLocks noGrp="1"/>
          </p:cNvSpPr>
          <p:nvPr>
            <p:ph type="body" idx="1"/>
          </p:nvPr>
        </p:nvSpPr>
        <p:spPr>
          <a:xfrm>
            <a:off x="713225" y="544075"/>
            <a:ext cx="4458900" cy="154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latin typeface="Montserrat"/>
                <a:ea typeface="Montserrat"/>
                <a:cs typeface="Montserrat"/>
                <a:sym typeface="Montserrat"/>
              </a:rPr>
              <a:t>A picture is worth a thousand words</a:t>
            </a:r>
            <a:endParaRPr dirty="0">
              <a:latin typeface="Montserrat"/>
              <a:ea typeface="Montserrat"/>
              <a:cs typeface="Montserrat"/>
              <a:sym typeface="Montserrat"/>
            </a:endParaRPr>
          </a:p>
        </p:txBody>
      </p:sp>
      <p:sp>
        <p:nvSpPr>
          <p:cNvPr id="478" name="Google Shape;478;p50"/>
          <p:cNvSpPr/>
          <p:nvPr/>
        </p:nvSpPr>
        <p:spPr>
          <a:xfrm>
            <a:off x="0" y="3798300"/>
            <a:ext cx="1216200" cy="134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0"/>
          <p:cNvSpPr/>
          <p:nvPr/>
        </p:nvSpPr>
        <p:spPr>
          <a:xfrm>
            <a:off x="1216200" y="2453100"/>
            <a:ext cx="1216200" cy="1345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Management Consulting Toolkit by Slidesgo">
  <a:themeElements>
    <a:clrScheme name="Simple Light">
      <a:dk1>
        <a:srgbClr val="000000"/>
      </a:dk1>
      <a:lt1>
        <a:srgbClr val="FFFFFF"/>
      </a:lt1>
      <a:dk2>
        <a:srgbClr val="4A8CFF"/>
      </a:dk2>
      <a:lt2>
        <a:srgbClr val="EFEFEF"/>
      </a:lt2>
      <a:accent1>
        <a:srgbClr val="003BA3"/>
      </a:accent1>
      <a:accent2>
        <a:srgbClr val="000000"/>
      </a:accent2>
      <a:accent3>
        <a:srgbClr val="4A8CFF"/>
      </a:accent3>
      <a:accent4>
        <a:srgbClr val="EFEFEF"/>
      </a:accent4>
      <a:accent5>
        <a:srgbClr val="003BA3"/>
      </a:accent5>
      <a:accent6>
        <a:srgbClr val="000000"/>
      </a:accent6>
      <a:hlink>
        <a:srgbClr val="003BA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225</TotalTime>
  <Words>616</Words>
  <Application>Microsoft Office PowerPoint</Application>
  <PresentationFormat>On-screen Show (16:9)</PresentationFormat>
  <Paragraphs>63</Paragraphs>
  <Slides>13</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Montserrat</vt:lpstr>
      <vt:lpstr>Times New Roman</vt:lpstr>
      <vt:lpstr>Montserrat SemiBold</vt:lpstr>
      <vt:lpstr>Calibri</vt:lpstr>
      <vt:lpstr>Consolas</vt:lpstr>
      <vt:lpstr>Fira Sans Extra Condensed Medium</vt:lpstr>
      <vt:lpstr>Arial</vt:lpstr>
      <vt:lpstr>Inter</vt:lpstr>
      <vt:lpstr>Management Consulting Toolkit by Slidesgo</vt:lpstr>
      <vt:lpstr>INTELLIGENT MANHOLE MONITORING SYSTEM USING DATA MINING</vt:lpstr>
      <vt:lpstr>ABSTRACT</vt:lpstr>
      <vt:lpstr>DETAILED DESIGN </vt:lpstr>
      <vt:lpstr>EXPERIMENTAL RESULTS</vt:lpstr>
      <vt:lpstr>PERFORMANCE EVALUATION</vt:lpstr>
      <vt:lpstr>REFERENCES</vt:lpstr>
      <vt:lpstr>CONTRIBUTION OF THE CANDIDATE</vt:lpstr>
      <vt:lpstr>CODE IMPLEMENTATION</vt:lpstr>
      <vt:lpstr>PowerPoint Presentation</vt:lpstr>
      <vt:lpstr>A picture always reinforces the concept</vt:lpstr>
      <vt:lpstr>A picture always reinforces the concept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Management  Consulting Toolkit</dc:title>
  <dc:creator>SATHIYA IYAPPAN</dc:creator>
  <cp:lastModifiedBy>Karuppaiah A</cp:lastModifiedBy>
  <cp:revision>7</cp:revision>
  <dcterms:modified xsi:type="dcterms:W3CDTF">2023-03-25T18:22:31Z</dcterms:modified>
</cp:coreProperties>
</file>